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nva Sans" panose="020B0604020202020204" charset="0"/>
      <p:regular r:id="rId29"/>
    </p:embeddedFont>
    <p:embeddedFont>
      <p:font typeface="Poppins" pitchFamily="50" charset="0"/>
      <p:regular r:id="rId30"/>
      <p:bold r:id="rId31"/>
      <p:italic r:id="rId32"/>
      <p:boldItalic r:id="rId33"/>
    </p:embeddedFont>
    <p:embeddedFont>
      <p:font typeface="Poppins Bold" panose="020B0604020202020204" charset="0"/>
      <p:regular r:id="rId34"/>
    </p:embeddedFont>
    <p:embeddedFont>
      <p:font typeface="Poppins Bold Italics" panose="020B0604020202020204" charset="0"/>
      <p:regular r:id="rId35"/>
    </p:embeddedFont>
    <p:embeddedFont>
      <p:font typeface="Poppins Italics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Team Photo, give brief introduction.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Basic Introduction to our project alongside problem statement and our solution to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Logomarks and other design choices explained.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initial interface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Splash animation loading screen at the very beginning.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login screen interface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firebase based user authentication - cloud storage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firebase based user authentication - cloud storage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Learn Sectional Separator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06" r="-11806" b="-236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7249" y="7035715"/>
            <a:ext cx="6659430" cy="2222585"/>
          </a:xfrm>
          <a:custGeom>
            <a:avLst/>
            <a:gdLst/>
            <a:ahLst/>
            <a:cxnLst/>
            <a:rect l="l" t="t" r="r" b="b"/>
            <a:pathLst>
              <a:path w="6659430" h="2222585">
                <a:moveTo>
                  <a:pt x="0" y="0"/>
                </a:moveTo>
                <a:lnTo>
                  <a:pt x="6659430" y="0"/>
                </a:lnTo>
                <a:lnTo>
                  <a:pt x="6659430" y="2222585"/>
                </a:lnTo>
                <a:lnTo>
                  <a:pt x="0" y="222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022738" y="0"/>
            <a:ext cx="2265262" cy="2265262"/>
          </a:xfrm>
          <a:custGeom>
            <a:avLst/>
            <a:gdLst/>
            <a:ahLst/>
            <a:cxnLst/>
            <a:rect l="l" t="t" r="r" b="b"/>
            <a:pathLst>
              <a:path w="2265262" h="2265262">
                <a:moveTo>
                  <a:pt x="0" y="0"/>
                </a:moveTo>
                <a:lnTo>
                  <a:pt x="2265262" y="0"/>
                </a:lnTo>
                <a:lnTo>
                  <a:pt x="2265262" y="2265262"/>
                </a:lnTo>
                <a:lnTo>
                  <a:pt x="0" y="226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166498" y="0"/>
            <a:ext cx="17932712" cy="13449534"/>
          </a:xfrm>
          <a:custGeom>
            <a:avLst/>
            <a:gdLst/>
            <a:ahLst/>
            <a:cxnLst/>
            <a:rect l="l" t="t" r="r" b="b"/>
            <a:pathLst>
              <a:path w="17932712" h="13449534">
                <a:moveTo>
                  <a:pt x="0" y="0"/>
                </a:moveTo>
                <a:lnTo>
                  <a:pt x="17932712" y="0"/>
                </a:lnTo>
                <a:lnTo>
                  <a:pt x="17932712" y="13449534"/>
                </a:lnTo>
                <a:lnTo>
                  <a:pt x="0" y="13449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396582"/>
            <a:ext cx="3571426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6B9A76"/>
                </a:solidFill>
                <a:latin typeface="Poppins"/>
                <a:ea typeface="Poppins"/>
                <a:cs typeface="Poppins"/>
                <a:sym typeface="Poppins"/>
              </a:rPr>
              <a:t>Team W#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8924" y="2208112"/>
            <a:ext cx="2110978" cy="149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17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Yashraj Sakunde</a:t>
            </a:r>
          </a:p>
          <a:p>
            <a:pPr algn="ctr">
              <a:lnSpc>
                <a:spcPts val="2394"/>
              </a:lnSpc>
            </a:pPr>
            <a:r>
              <a:rPr lang="en-US" sz="17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Aditanshu Sahu</a:t>
            </a:r>
          </a:p>
          <a:p>
            <a:pPr algn="ctr">
              <a:lnSpc>
                <a:spcPts val="2394"/>
              </a:lnSpc>
            </a:pPr>
            <a:r>
              <a:rPr lang="en-US" sz="17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Yashvardhan Singh</a:t>
            </a:r>
          </a:p>
          <a:p>
            <a:pPr algn="ctr">
              <a:lnSpc>
                <a:spcPts val="2394"/>
              </a:lnSpc>
            </a:pPr>
            <a:r>
              <a:rPr lang="en-US" sz="17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Jayesh Raheja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17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Rishit Kumar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8DED3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2491"/>
            <a:ext cx="18288000" cy="10792391"/>
          </a:xfrm>
          <a:custGeom>
            <a:avLst/>
            <a:gdLst/>
            <a:ahLst/>
            <a:cxnLst/>
            <a:rect l="l" t="t" r="r" b="b"/>
            <a:pathLst>
              <a:path w="18288000" h="10792391">
                <a:moveTo>
                  <a:pt x="0" y="0"/>
                </a:moveTo>
                <a:lnTo>
                  <a:pt x="18288000" y="0"/>
                </a:lnTo>
                <a:lnTo>
                  <a:pt x="18288000" y="10792391"/>
                </a:lnTo>
                <a:lnTo>
                  <a:pt x="0" y="10792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3" r="-8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35480" y="-2793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6" y="0"/>
                </a:lnTo>
                <a:lnTo>
                  <a:pt x="2062986" y="2062986"/>
                </a:lnTo>
                <a:lnTo>
                  <a:pt x="0" y="206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888569" y="2234648"/>
            <a:ext cx="3152031" cy="6835110"/>
          </a:xfrm>
          <a:custGeom>
            <a:avLst/>
            <a:gdLst/>
            <a:ahLst/>
            <a:cxnLst/>
            <a:rect l="l" t="t" r="r" b="b"/>
            <a:pathLst>
              <a:path w="3152031" h="6835110">
                <a:moveTo>
                  <a:pt x="0" y="0"/>
                </a:moveTo>
                <a:lnTo>
                  <a:pt x="3152031" y="0"/>
                </a:lnTo>
                <a:lnTo>
                  <a:pt x="3152031" y="6835110"/>
                </a:lnTo>
                <a:lnTo>
                  <a:pt x="0" y="6835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558609" y="2234648"/>
            <a:ext cx="3135607" cy="6835110"/>
          </a:xfrm>
          <a:custGeom>
            <a:avLst/>
            <a:gdLst/>
            <a:ahLst/>
            <a:cxnLst/>
            <a:rect l="l" t="t" r="r" b="b"/>
            <a:pathLst>
              <a:path w="3135607" h="6835110">
                <a:moveTo>
                  <a:pt x="0" y="0"/>
                </a:moveTo>
                <a:lnTo>
                  <a:pt x="3135607" y="0"/>
                </a:lnTo>
                <a:lnTo>
                  <a:pt x="3135607" y="6835110"/>
                </a:lnTo>
                <a:lnTo>
                  <a:pt x="0" y="6835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66675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-1450492" y="395823"/>
            <a:ext cx="10594492" cy="137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05"/>
              </a:lnSpc>
              <a:spcBef>
                <a:spcPct val="0"/>
              </a:spcBef>
            </a:pPr>
            <a:r>
              <a:rPr lang="en-US" sz="764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Profile </a:t>
            </a:r>
            <a:r>
              <a:rPr lang="en-US" sz="76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91773"/>
            <a:ext cx="8115300" cy="765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icon on the header section is the profile button which leads to the profile page of the user displaying the </a:t>
            </a:r>
            <a:r>
              <a:rPr lang="en-US" sz="4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username</a:t>
            </a: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4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userID </a:t>
            </a: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48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options</a:t>
            </a: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view </a:t>
            </a:r>
            <a:r>
              <a:rPr lang="en-US" sz="4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funds, userinfo</a:t>
            </a: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4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P&amp;L history</a:t>
            </a: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user.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endParaRPr lang="en-US" sz="4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88569" y="9307966"/>
            <a:ext cx="688955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Profile Landing Page            On Scrolling Down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2491"/>
            <a:ext cx="18288000" cy="10792391"/>
          </a:xfrm>
          <a:custGeom>
            <a:avLst/>
            <a:gdLst/>
            <a:ahLst/>
            <a:cxnLst/>
            <a:rect l="l" t="t" r="r" b="b"/>
            <a:pathLst>
              <a:path w="18288000" h="10792391">
                <a:moveTo>
                  <a:pt x="0" y="0"/>
                </a:moveTo>
                <a:lnTo>
                  <a:pt x="18288000" y="0"/>
                </a:lnTo>
                <a:lnTo>
                  <a:pt x="18288000" y="10792391"/>
                </a:lnTo>
                <a:lnTo>
                  <a:pt x="0" y="10792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3" r="-8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35480" y="-2793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6" y="0"/>
                </a:lnTo>
                <a:lnTo>
                  <a:pt x="2062986" y="2062986"/>
                </a:lnTo>
                <a:lnTo>
                  <a:pt x="0" y="206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856977" y="2259423"/>
            <a:ext cx="3310311" cy="6922202"/>
          </a:xfrm>
          <a:custGeom>
            <a:avLst/>
            <a:gdLst/>
            <a:ahLst/>
            <a:cxnLst/>
            <a:rect l="l" t="t" r="r" b="b"/>
            <a:pathLst>
              <a:path w="3310311" h="6922202">
                <a:moveTo>
                  <a:pt x="0" y="0"/>
                </a:moveTo>
                <a:lnTo>
                  <a:pt x="3310311" y="0"/>
                </a:lnTo>
                <a:lnTo>
                  <a:pt x="3310311" y="6922202"/>
                </a:lnTo>
                <a:lnTo>
                  <a:pt x="0" y="6922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02" t="-5181" r="-3346" b="-43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891796" y="427475"/>
            <a:ext cx="7729937" cy="137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05"/>
              </a:lnSpc>
              <a:spcBef>
                <a:spcPct val="0"/>
              </a:spcBef>
            </a:pPr>
            <a:r>
              <a:rPr lang="en-US" sz="764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User-Info </a:t>
            </a:r>
            <a:r>
              <a:rPr lang="en-US" sz="76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97510"/>
            <a:ext cx="7181550" cy="635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page contains </a:t>
            </a:r>
            <a:r>
              <a:rPr lang="en-US" sz="5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extra details</a:t>
            </a:r>
            <a:r>
              <a:rPr lang="en-US" sz="5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the user which includes </a:t>
            </a:r>
            <a:r>
              <a:rPr lang="en-US" sz="5099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phone number</a:t>
            </a:r>
            <a:r>
              <a:rPr lang="en-US" sz="5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5099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</a:t>
            </a:r>
            <a:r>
              <a:rPr lang="en-US" sz="5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5099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ID</a:t>
            </a:r>
            <a:r>
              <a:rPr lang="en-US" sz="5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where user has the option to </a:t>
            </a:r>
            <a:r>
              <a:rPr lang="en-US" sz="5099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edit phone number</a:t>
            </a:r>
            <a:r>
              <a:rPr lang="en-US" sz="5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09638" y="9314180"/>
            <a:ext cx="217333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Info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63719" y="0"/>
            <a:ext cx="2224281" cy="2167486"/>
          </a:xfrm>
          <a:custGeom>
            <a:avLst/>
            <a:gdLst/>
            <a:ahLst/>
            <a:cxnLst/>
            <a:rect l="l" t="t" r="r" b="b"/>
            <a:pathLst>
              <a:path w="2224281" h="2167486">
                <a:moveTo>
                  <a:pt x="0" y="0"/>
                </a:moveTo>
                <a:lnTo>
                  <a:pt x="2224281" y="0"/>
                </a:lnTo>
                <a:lnTo>
                  <a:pt x="2224281" y="2167486"/>
                </a:lnTo>
                <a:lnTo>
                  <a:pt x="0" y="2167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6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109170" y="16515"/>
            <a:ext cx="2024370" cy="2024370"/>
          </a:xfrm>
          <a:custGeom>
            <a:avLst/>
            <a:gdLst/>
            <a:ahLst/>
            <a:cxnLst/>
            <a:rect l="l" t="t" r="r" b="b"/>
            <a:pathLst>
              <a:path w="2024370" h="2024370">
                <a:moveTo>
                  <a:pt x="0" y="0"/>
                </a:moveTo>
                <a:lnTo>
                  <a:pt x="2024371" y="0"/>
                </a:lnTo>
                <a:lnTo>
                  <a:pt x="2024371" y="2024370"/>
                </a:lnTo>
                <a:lnTo>
                  <a:pt x="0" y="2024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3439224"/>
            <a:ext cx="16230600" cy="5761863"/>
          </a:xfrm>
          <a:custGeom>
            <a:avLst/>
            <a:gdLst/>
            <a:ahLst/>
            <a:cxnLst/>
            <a:rect l="l" t="t" r="r" b="b"/>
            <a:pathLst>
              <a:path w="16230600" h="5761863">
                <a:moveTo>
                  <a:pt x="0" y="0"/>
                </a:moveTo>
                <a:lnTo>
                  <a:pt x="16230600" y="0"/>
                </a:lnTo>
                <a:lnTo>
                  <a:pt x="16230600" y="5761863"/>
                </a:lnTo>
                <a:lnTo>
                  <a:pt x="0" y="5761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04218" y="374120"/>
            <a:ext cx="10193387" cy="14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4"/>
              </a:lnSpc>
              <a:spcBef>
                <a:spcPct val="0"/>
              </a:spcBef>
            </a:pPr>
            <a:r>
              <a:rPr lang="en-US" sz="8239">
                <a:solidFill>
                  <a:srgbClr val="D8DED3"/>
                </a:solidFill>
                <a:latin typeface="Poppins"/>
                <a:ea typeface="Poppins"/>
                <a:cs typeface="Poppins"/>
                <a:sym typeface="Poppins"/>
              </a:rPr>
              <a:t>APP </a:t>
            </a:r>
            <a:r>
              <a:rPr lang="en-US" sz="8239" b="1">
                <a:solidFill>
                  <a:srgbClr val="D8DED3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 - 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4218" y="1898010"/>
            <a:ext cx="4751338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D8DED3"/>
                </a:solidFill>
                <a:latin typeface="Poppins"/>
                <a:ea typeface="Poppins"/>
                <a:cs typeface="Poppins"/>
                <a:sym typeface="Poppins"/>
              </a:rPr>
              <a:t>Learn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8DED3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35480" y="-2793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6" y="0"/>
                </a:lnTo>
                <a:lnTo>
                  <a:pt x="2062986" y="2062986"/>
                </a:lnTo>
                <a:lnTo>
                  <a:pt x="0" y="2062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331693" y="2857777"/>
            <a:ext cx="3718998" cy="6965428"/>
          </a:xfrm>
          <a:custGeom>
            <a:avLst/>
            <a:gdLst/>
            <a:ahLst/>
            <a:cxnLst/>
            <a:rect l="l" t="t" r="r" b="b"/>
            <a:pathLst>
              <a:path w="3718998" h="6965428">
                <a:moveTo>
                  <a:pt x="0" y="0"/>
                </a:moveTo>
                <a:lnTo>
                  <a:pt x="3718998" y="0"/>
                </a:lnTo>
                <a:lnTo>
                  <a:pt x="3718998" y="6965429"/>
                </a:lnTo>
                <a:lnTo>
                  <a:pt x="0" y="6965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90" b="-68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407160" y="2857777"/>
            <a:ext cx="3718998" cy="6944427"/>
          </a:xfrm>
          <a:custGeom>
            <a:avLst/>
            <a:gdLst/>
            <a:ahLst/>
            <a:cxnLst/>
            <a:rect l="l" t="t" r="r" b="b"/>
            <a:pathLst>
              <a:path w="3718998" h="6944427">
                <a:moveTo>
                  <a:pt x="0" y="0"/>
                </a:moveTo>
                <a:lnTo>
                  <a:pt x="3718998" y="0"/>
                </a:lnTo>
                <a:lnTo>
                  <a:pt x="3718998" y="6944427"/>
                </a:lnTo>
                <a:lnTo>
                  <a:pt x="0" y="6944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066" b="-697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430958" y="2857777"/>
            <a:ext cx="3706600" cy="6893230"/>
          </a:xfrm>
          <a:custGeom>
            <a:avLst/>
            <a:gdLst/>
            <a:ahLst/>
            <a:cxnLst/>
            <a:rect l="l" t="t" r="r" b="b"/>
            <a:pathLst>
              <a:path w="3706600" h="6893230">
                <a:moveTo>
                  <a:pt x="0" y="0"/>
                </a:moveTo>
                <a:lnTo>
                  <a:pt x="3706601" y="0"/>
                </a:lnTo>
                <a:lnTo>
                  <a:pt x="3706601" y="6893231"/>
                </a:lnTo>
                <a:lnTo>
                  <a:pt x="0" y="689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07" b="-68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1126" y="463795"/>
            <a:ext cx="9486900" cy="141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34"/>
              </a:lnSpc>
              <a:spcBef>
                <a:spcPct val="0"/>
              </a:spcBef>
            </a:pPr>
            <a:r>
              <a:rPr lang="en-US" sz="8239" b="1" dirty="0">
                <a:solidFill>
                  <a:srgbClr val="D8DED3"/>
                </a:solidFill>
                <a:latin typeface="Poppins Bold"/>
                <a:ea typeface="Poppins Bold"/>
                <a:cs typeface="Poppins Bold"/>
                <a:sym typeface="Poppins Bold"/>
              </a:rPr>
              <a:t>Learn </a:t>
            </a:r>
            <a:r>
              <a:rPr lang="en-US" sz="8239" dirty="0">
                <a:solidFill>
                  <a:srgbClr val="D8DED3"/>
                </a:solidFill>
                <a:latin typeface="Poppins"/>
                <a:ea typeface="Poppins"/>
                <a:cs typeface="Poppins"/>
                <a:sym typeface="Poppins"/>
              </a:rPr>
              <a:t>Homepage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80615"/>
            <a:ext cx="3828343" cy="7521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learn page offers a comprehensive learning experience with </a:t>
            </a: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chapters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quizzes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a  </a:t>
            </a: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community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Chapters page features 10 comprehensive modules covering all aspects of mutual fund investing.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74576" y="2283859"/>
            <a:ext cx="323323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4CB050"/>
                </a:solidFill>
                <a:latin typeface="Poppins Bold"/>
                <a:ea typeface="Poppins Bold"/>
                <a:cs typeface="Poppins Bold"/>
                <a:sym typeface="Poppins Bold"/>
              </a:rPr>
              <a:t>Learn Landing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0043" y="2283859"/>
            <a:ext cx="323323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4CB050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Chapters in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04327" y="2283859"/>
            <a:ext cx="323323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4CB050"/>
                </a:solidFill>
                <a:latin typeface="Poppins Bold"/>
                <a:ea typeface="Poppins Bold"/>
                <a:cs typeface="Poppins Bold"/>
                <a:sym typeface="Poppins Bold"/>
              </a:rPr>
              <a:t>Chapter Content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35480" y="-2793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6" y="0"/>
                </a:lnTo>
                <a:lnTo>
                  <a:pt x="2062986" y="2062986"/>
                </a:lnTo>
                <a:lnTo>
                  <a:pt x="0" y="2062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82753" y="2920364"/>
            <a:ext cx="3251135" cy="5991160"/>
          </a:xfrm>
          <a:custGeom>
            <a:avLst/>
            <a:gdLst/>
            <a:ahLst/>
            <a:cxnLst/>
            <a:rect l="l" t="t" r="r" b="b"/>
            <a:pathLst>
              <a:path w="3251135" h="5991160">
                <a:moveTo>
                  <a:pt x="0" y="0"/>
                </a:moveTo>
                <a:lnTo>
                  <a:pt x="3251135" y="0"/>
                </a:lnTo>
                <a:lnTo>
                  <a:pt x="3251135" y="5991160"/>
                </a:lnTo>
                <a:lnTo>
                  <a:pt x="0" y="5991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32" b="-68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659700" y="2920364"/>
            <a:ext cx="3238298" cy="5991160"/>
          </a:xfrm>
          <a:custGeom>
            <a:avLst/>
            <a:gdLst/>
            <a:ahLst/>
            <a:cxnLst/>
            <a:rect l="l" t="t" r="r" b="b"/>
            <a:pathLst>
              <a:path w="3238298" h="5991160">
                <a:moveTo>
                  <a:pt x="0" y="0"/>
                </a:moveTo>
                <a:lnTo>
                  <a:pt x="3238298" y="0"/>
                </a:lnTo>
                <a:lnTo>
                  <a:pt x="3238298" y="5991160"/>
                </a:lnTo>
                <a:lnTo>
                  <a:pt x="0" y="5991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163" b="-69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008705" y="2920364"/>
            <a:ext cx="3269996" cy="5991160"/>
          </a:xfrm>
          <a:custGeom>
            <a:avLst/>
            <a:gdLst/>
            <a:ahLst/>
            <a:cxnLst/>
            <a:rect l="l" t="t" r="r" b="b"/>
            <a:pathLst>
              <a:path w="3269996" h="5991160">
                <a:moveTo>
                  <a:pt x="0" y="0"/>
                </a:moveTo>
                <a:lnTo>
                  <a:pt x="3269995" y="0"/>
                </a:lnTo>
                <a:lnTo>
                  <a:pt x="3269995" y="5991160"/>
                </a:lnTo>
                <a:lnTo>
                  <a:pt x="0" y="5991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189" b="-701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6551"/>
            <a:ext cx="4104829" cy="14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4"/>
              </a:lnSpc>
              <a:spcBef>
                <a:spcPct val="0"/>
              </a:spcBef>
            </a:pPr>
            <a:r>
              <a:rPr lang="en-US" sz="8239" b="1">
                <a:solidFill>
                  <a:srgbClr val="D8DED3"/>
                </a:solidFill>
                <a:latin typeface="Poppins Bold"/>
                <a:ea typeface="Poppins Bold"/>
                <a:cs typeface="Poppins Bold"/>
                <a:sym typeface="Poppins Bold"/>
              </a:rPr>
              <a:t>Quizzes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5879" y="2361564"/>
            <a:ext cx="5219232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quizzes page offers </a:t>
            </a:r>
            <a:r>
              <a:rPr lang="en-US" sz="3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assessments</a:t>
            </a: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module, allowing users to </a:t>
            </a:r>
            <a:r>
              <a:rPr lang="en-US" sz="36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their understanding</a:t>
            </a: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mutual fund concepts.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60104" y="2399664"/>
            <a:ext cx="1003749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4CB050"/>
                </a:solidFill>
                <a:latin typeface="Poppins Bold"/>
                <a:ea typeface="Poppins Bold"/>
                <a:cs typeface="Poppins Bold"/>
                <a:sym typeface="Poppins Bold"/>
              </a:rPr>
              <a:t>Quizzes Landing Page                     Questions Menu                             Results Interface            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35480" y="-2793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6" y="0"/>
                </a:lnTo>
                <a:lnTo>
                  <a:pt x="2062986" y="2062986"/>
                </a:lnTo>
                <a:lnTo>
                  <a:pt x="0" y="2062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444638" y="3004675"/>
            <a:ext cx="4459085" cy="6847573"/>
          </a:xfrm>
          <a:custGeom>
            <a:avLst/>
            <a:gdLst/>
            <a:ahLst/>
            <a:cxnLst/>
            <a:rect l="l" t="t" r="r" b="b"/>
            <a:pathLst>
              <a:path w="4459085" h="6847573">
                <a:moveTo>
                  <a:pt x="0" y="0"/>
                </a:moveTo>
                <a:lnTo>
                  <a:pt x="4459084" y="0"/>
                </a:lnTo>
                <a:lnTo>
                  <a:pt x="4459084" y="6847573"/>
                </a:lnTo>
                <a:lnTo>
                  <a:pt x="0" y="6847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62" b="-4074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056247" y="3004675"/>
            <a:ext cx="3614093" cy="6847573"/>
          </a:xfrm>
          <a:custGeom>
            <a:avLst/>
            <a:gdLst/>
            <a:ahLst/>
            <a:cxnLst/>
            <a:rect l="l" t="t" r="r" b="b"/>
            <a:pathLst>
              <a:path w="3614093" h="6847573">
                <a:moveTo>
                  <a:pt x="0" y="0"/>
                </a:moveTo>
                <a:lnTo>
                  <a:pt x="3614094" y="0"/>
                </a:lnTo>
                <a:lnTo>
                  <a:pt x="3614094" y="6847573"/>
                </a:lnTo>
                <a:lnTo>
                  <a:pt x="0" y="6847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3" b="-178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1509"/>
            <a:ext cx="6842758" cy="14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4"/>
              </a:lnSpc>
              <a:spcBef>
                <a:spcPct val="0"/>
              </a:spcBef>
            </a:pPr>
            <a:r>
              <a:rPr lang="en-US" sz="8239" b="1">
                <a:solidFill>
                  <a:srgbClr val="D8DED3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9099" y="2899900"/>
            <a:ext cx="5219232" cy="575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 tab showcases different investment-focused groups where users can learn and grow together in their financial journey.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is view-only content for the users.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0975" y="2399664"/>
            <a:ext cx="1003749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4CB050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Communities Landing Page                             Content inside communities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7109385"/>
            <a:ext cx="3260879" cy="3177615"/>
          </a:xfrm>
          <a:custGeom>
            <a:avLst/>
            <a:gdLst/>
            <a:ahLst/>
            <a:cxnLst/>
            <a:rect l="l" t="t" r="r" b="b"/>
            <a:pathLst>
              <a:path w="3260879" h="3177615">
                <a:moveTo>
                  <a:pt x="0" y="0"/>
                </a:moveTo>
                <a:lnTo>
                  <a:pt x="3260879" y="0"/>
                </a:lnTo>
                <a:lnTo>
                  <a:pt x="3260879" y="3177615"/>
                </a:lnTo>
                <a:lnTo>
                  <a:pt x="0" y="3177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6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109170" y="16515"/>
            <a:ext cx="2024370" cy="2024370"/>
          </a:xfrm>
          <a:custGeom>
            <a:avLst/>
            <a:gdLst/>
            <a:ahLst/>
            <a:cxnLst/>
            <a:rect l="l" t="t" r="r" b="b"/>
            <a:pathLst>
              <a:path w="2024370" h="2024370">
                <a:moveTo>
                  <a:pt x="0" y="0"/>
                </a:moveTo>
                <a:lnTo>
                  <a:pt x="2024371" y="0"/>
                </a:lnTo>
                <a:lnTo>
                  <a:pt x="2024371" y="2024370"/>
                </a:lnTo>
                <a:lnTo>
                  <a:pt x="0" y="2024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836100" y="3827317"/>
            <a:ext cx="12615800" cy="4352451"/>
          </a:xfrm>
          <a:custGeom>
            <a:avLst/>
            <a:gdLst/>
            <a:ahLst/>
            <a:cxnLst/>
            <a:rect l="l" t="t" r="r" b="b"/>
            <a:pathLst>
              <a:path w="12615800" h="4352451">
                <a:moveTo>
                  <a:pt x="0" y="0"/>
                </a:moveTo>
                <a:lnTo>
                  <a:pt x="12615800" y="0"/>
                </a:lnTo>
                <a:lnTo>
                  <a:pt x="12615800" y="4352451"/>
                </a:lnTo>
                <a:lnTo>
                  <a:pt x="0" y="435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402570"/>
            <a:ext cx="10502057" cy="14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4"/>
              </a:lnSpc>
              <a:spcBef>
                <a:spcPct val="0"/>
              </a:spcBef>
            </a:pPr>
            <a:r>
              <a:rPr lang="en-US" sz="8239">
                <a:solidFill>
                  <a:srgbClr val="D8DED3"/>
                </a:solidFill>
                <a:latin typeface="Poppins"/>
                <a:ea typeface="Poppins"/>
                <a:cs typeface="Poppins"/>
                <a:sym typeface="Poppins"/>
              </a:rPr>
              <a:t>APP </a:t>
            </a:r>
            <a:r>
              <a:rPr lang="en-US" sz="8239" b="1">
                <a:solidFill>
                  <a:srgbClr val="D8DED3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 - III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98010"/>
            <a:ext cx="488587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D8DED3"/>
                </a:solidFill>
                <a:latin typeface="Poppins"/>
                <a:ea typeface="Poppins"/>
                <a:cs typeface="Poppins"/>
                <a:sym typeface="Poppins"/>
              </a:rPr>
              <a:t>Invest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8DED3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1460"/>
            <a:ext cx="18288000" cy="10538460"/>
          </a:xfrm>
          <a:custGeom>
            <a:avLst/>
            <a:gdLst/>
            <a:ahLst/>
            <a:cxnLst/>
            <a:rect l="l" t="t" r="r" b="b"/>
            <a:pathLst>
              <a:path w="18288000" h="10538460">
                <a:moveTo>
                  <a:pt x="0" y="0"/>
                </a:moveTo>
                <a:lnTo>
                  <a:pt x="18288000" y="0"/>
                </a:lnTo>
                <a:lnTo>
                  <a:pt x="18288000" y="10538460"/>
                </a:lnTo>
                <a:lnTo>
                  <a:pt x="0" y="10538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198460" y="265967"/>
            <a:ext cx="1931695" cy="1931695"/>
          </a:xfrm>
          <a:custGeom>
            <a:avLst/>
            <a:gdLst/>
            <a:ahLst/>
            <a:cxnLst/>
            <a:rect l="l" t="t" r="r" b="b"/>
            <a:pathLst>
              <a:path w="1931695" h="1931695">
                <a:moveTo>
                  <a:pt x="0" y="0"/>
                </a:moveTo>
                <a:lnTo>
                  <a:pt x="1931695" y="0"/>
                </a:lnTo>
                <a:lnTo>
                  <a:pt x="1931695" y="1931695"/>
                </a:lnTo>
                <a:lnTo>
                  <a:pt x="0" y="1931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344198" y="2904882"/>
            <a:ext cx="2969705" cy="6353418"/>
          </a:xfrm>
          <a:custGeom>
            <a:avLst/>
            <a:gdLst/>
            <a:ahLst/>
            <a:cxnLst/>
            <a:rect l="l" t="t" r="r" b="b"/>
            <a:pathLst>
              <a:path w="2969705" h="6353418">
                <a:moveTo>
                  <a:pt x="0" y="0"/>
                </a:moveTo>
                <a:lnTo>
                  <a:pt x="2969705" y="0"/>
                </a:lnTo>
                <a:lnTo>
                  <a:pt x="2969705" y="6353418"/>
                </a:lnTo>
                <a:lnTo>
                  <a:pt x="0" y="6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232160" y="2901342"/>
            <a:ext cx="2932147" cy="6356958"/>
          </a:xfrm>
          <a:custGeom>
            <a:avLst/>
            <a:gdLst/>
            <a:ahLst/>
            <a:cxnLst/>
            <a:rect l="l" t="t" r="r" b="b"/>
            <a:pathLst>
              <a:path w="2932147" h="6356958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998190" y="565382"/>
            <a:ext cx="7328892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Invest </a:t>
            </a:r>
            <a:r>
              <a:rPr lang="en-US" sz="6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1699" y="6058223"/>
            <a:ext cx="76498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0C3B23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190" y="3468701"/>
            <a:ext cx="7008061" cy="514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page has the mutual funds segregated in to large cap, small cap, and mid cap. It also features a search bar to look up a specific Mutual Fund.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data through mutual funds is fetched through </a:t>
            </a:r>
            <a:r>
              <a:rPr lang="en-US" sz="2899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MF API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which provides details about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NAV, Scheme category, Last Updated price, and all the historical prices.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56273" y="2361986"/>
            <a:ext cx="254555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 Landing 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91697" y="2361986"/>
            <a:ext cx="221307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 Search bar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08365" cy="10275570"/>
          </a:xfrm>
          <a:custGeom>
            <a:avLst/>
            <a:gdLst/>
            <a:ahLst/>
            <a:cxnLst/>
            <a:rect l="l" t="t" r="r" b="b"/>
            <a:pathLst>
              <a:path w="18308365" h="10275570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1460"/>
            <a:ext cx="18288000" cy="10538460"/>
          </a:xfrm>
          <a:custGeom>
            <a:avLst/>
            <a:gdLst/>
            <a:ahLst/>
            <a:cxnLst/>
            <a:rect l="l" t="t" r="r" b="b"/>
            <a:pathLst>
              <a:path w="18288000" h="10538460">
                <a:moveTo>
                  <a:pt x="0" y="0"/>
                </a:moveTo>
                <a:lnTo>
                  <a:pt x="18288000" y="0"/>
                </a:lnTo>
                <a:lnTo>
                  <a:pt x="18288000" y="10538460"/>
                </a:lnTo>
                <a:lnTo>
                  <a:pt x="0" y="10538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198460" y="265967"/>
            <a:ext cx="1931695" cy="1931695"/>
          </a:xfrm>
          <a:custGeom>
            <a:avLst/>
            <a:gdLst/>
            <a:ahLst/>
            <a:cxnLst/>
            <a:rect l="l" t="t" r="r" b="b"/>
            <a:pathLst>
              <a:path w="1931695" h="1931695">
                <a:moveTo>
                  <a:pt x="0" y="0"/>
                </a:moveTo>
                <a:lnTo>
                  <a:pt x="1931695" y="0"/>
                </a:lnTo>
                <a:lnTo>
                  <a:pt x="1931695" y="1931695"/>
                </a:lnTo>
                <a:lnTo>
                  <a:pt x="0" y="1931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370924" y="3045162"/>
            <a:ext cx="2916255" cy="6356958"/>
          </a:xfrm>
          <a:custGeom>
            <a:avLst/>
            <a:gdLst/>
            <a:ahLst/>
            <a:cxnLst/>
            <a:rect l="l" t="t" r="r" b="b"/>
            <a:pathLst>
              <a:path w="2916255" h="6356958">
                <a:moveTo>
                  <a:pt x="0" y="0"/>
                </a:moveTo>
                <a:lnTo>
                  <a:pt x="2916254" y="0"/>
                </a:lnTo>
                <a:lnTo>
                  <a:pt x="291625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904409" y="3045162"/>
            <a:ext cx="2900362" cy="6356958"/>
          </a:xfrm>
          <a:custGeom>
            <a:avLst/>
            <a:gdLst/>
            <a:ahLst/>
            <a:cxnLst/>
            <a:rect l="l" t="t" r="r" b="b"/>
            <a:pathLst>
              <a:path w="2900362" h="6356958">
                <a:moveTo>
                  <a:pt x="0" y="0"/>
                </a:moveTo>
                <a:lnTo>
                  <a:pt x="2900362" y="0"/>
                </a:lnTo>
                <a:lnTo>
                  <a:pt x="290036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565382"/>
            <a:ext cx="5600700" cy="1151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SIP &amp; </a:t>
            </a:r>
            <a:r>
              <a:rPr lang="en-US" sz="6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1699" y="6058223"/>
            <a:ext cx="76498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0C3B23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494728"/>
            <a:ext cx="7008061" cy="523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have an option to enter the amount to be invested and start the sip on any specific date which we can choose through the calendar.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have details about percentage up and down alongside it’s graphical trends over time.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888978" y="2361986"/>
            <a:ext cx="188014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MF Graph 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28978" y="2361986"/>
            <a:ext cx="265122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SIP &amp; One-time 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483721" y="0"/>
            <a:ext cx="1804279" cy="1804279"/>
          </a:xfrm>
          <a:custGeom>
            <a:avLst/>
            <a:gdLst/>
            <a:ahLst/>
            <a:cxnLst/>
            <a:rect l="l" t="t" r="r" b="b"/>
            <a:pathLst>
              <a:path w="1804279" h="1804279">
                <a:moveTo>
                  <a:pt x="0" y="0"/>
                </a:moveTo>
                <a:lnTo>
                  <a:pt x="1804279" y="0"/>
                </a:lnTo>
                <a:lnTo>
                  <a:pt x="1804279" y="1804279"/>
                </a:lnTo>
                <a:lnTo>
                  <a:pt x="0" y="180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109170" y="16515"/>
            <a:ext cx="2024370" cy="2024370"/>
          </a:xfrm>
          <a:custGeom>
            <a:avLst/>
            <a:gdLst/>
            <a:ahLst/>
            <a:cxnLst/>
            <a:rect l="l" t="t" r="r" b="b"/>
            <a:pathLst>
              <a:path w="2024370" h="2024370">
                <a:moveTo>
                  <a:pt x="0" y="0"/>
                </a:moveTo>
                <a:lnTo>
                  <a:pt x="2024371" y="0"/>
                </a:lnTo>
                <a:lnTo>
                  <a:pt x="2024371" y="2024370"/>
                </a:lnTo>
                <a:lnTo>
                  <a:pt x="0" y="2024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933772" y="4531086"/>
            <a:ext cx="14420455" cy="2469503"/>
          </a:xfrm>
          <a:custGeom>
            <a:avLst/>
            <a:gdLst/>
            <a:ahLst/>
            <a:cxnLst/>
            <a:rect l="l" t="t" r="r" b="b"/>
            <a:pathLst>
              <a:path w="14420455" h="2469503">
                <a:moveTo>
                  <a:pt x="0" y="0"/>
                </a:moveTo>
                <a:lnTo>
                  <a:pt x="14420456" y="0"/>
                </a:lnTo>
                <a:lnTo>
                  <a:pt x="14420456" y="2469503"/>
                </a:lnTo>
                <a:lnTo>
                  <a:pt x="0" y="2469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413686"/>
            <a:ext cx="10648504" cy="14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4"/>
              </a:lnSpc>
              <a:spcBef>
                <a:spcPct val="0"/>
              </a:spcBef>
            </a:pPr>
            <a:r>
              <a:rPr lang="en-US" sz="8239">
                <a:solidFill>
                  <a:srgbClr val="D8DED3"/>
                </a:solidFill>
                <a:latin typeface="Poppins"/>
                <a:ea typeface="Poppins"/>
                <a:cs typeface="Poppins"/>
                <a:sym typeface="Poppins"/>
              </a:rPr>
              <a:t>APP </a:t>
            </a:r>
            <a:r>
              <a:rPr lang="en-US" sz="8239" b="1">
                <a:solidFill>
                  <a:srgbClr val="D8DED3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 - IV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98010"/>
            <a:ext cx="5829300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D8DED3"/>
                </a:solidFill>
                <a:latin typeface="Poppins"/>
                <a:ea typeface="Poppins"/>
                <a:cs typeface="Poppins"/>
                <a:sym typeface="Poppins"/>
              </a:rPr>
              <a:t>Portfolio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8DED3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1460"/>
            <a:ext cx="18288000" cy="10538460"/>
          </a:xfrm>
          <a:custGeom>
            <a:avLst/>
            <a:gdLst/>
            <a:ahLst/>
            <a:cxnLst/>
            <a:rect l="l" t="t" r="r" b="b"/>
            <a:pathLst>
              <a:path w="18288000" h="10538460">
                <a:moveTo>
                  <a:pt x="0" y="0"/>
                </a:moveTo>
                <a:lnTo>
                  <a:pt x="18288000" y="0"/>
                </a:lnTo>
                <a:lnTo>
                  <a:pt x="18288000" y="10538460"/>
                </a:lnTo>
                <a:lnTo>
                  <a:pt x="0" y="10538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198460" y="265967"/>
            <a:ext cx="1931695" cy="1931695"/>
          </a:xfrm>
          <a:custGeom>
            <a:avLst/>
            <a:gdLst/>
            <a:ahLst/>
            <a:cxnLst/>
            <a:rect l="l" t="t" r="r" b="b"/>
            <a:pathLst>
              <a:path w="1931695" h="1931695">
                <a:moveTo>
                  <a:pt x="0" y="0"/>
                </a:moveTo>
                <a:lnTo>
                  <a:pt x="1931695" y="0"/>
                </a:lnTo>
                <a:lnTo>
                  <a:pt x="1931695" y="1931695"/>
                </a:lnTo>
                <a:lnTo>
                  <a:pt x="0" y="1931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96171" y="2940142"/>
            <a:ext cx="3065759" cy="6566997"/>
          </a:xfrm>
          <a:custGeom>
            <a:avLst/>
            <a:gdLst/>
            <a:ahLst/>
            <a:cxnLst/>
            <a:rect l="l" t="t" r="r" b="b"/>
            <a:pathLst>
              <a:path w="3065759" h="6566997">
                <a:moveTo>
                  <a:pt x="0" y="0"/>
                </a:moveTo>
                <a:lnTo>
                  <a:pt x="3065759" y="0"/>
                </a:lnTo>
                <a:lnTo>
                  <a:pt x="3065759" y="6566997"/>
                </a:lnTo>
                <a:lnTo>
                  <a:pt x="0" y="6566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1" t="-4186" r="-4339" b="-405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830626" y="2948013"/>
            <a:ext cx="3047928" cy="6568651"/>
          </a:xfrm>
          <a:custGeom>
            <a:avLst/>
            <a:gdLst/>
            <a:ahLst/>
            <a:cxnLst/>
            <a:rect l="l" t="t" r="r" b="b"/>
            <a:pathLst>
              <a:path w="3047928" h="6568651">
                <a:moveTo>
                  <a:pt x="0" y="0"/>
                </a:moveTo>
                <a:lnTo>
                  <a:pt x="3047928" y="0"/>
                </a:lnTo>
                <a:lnTo>
                  <a:pt x="3047928" y="6568651"/>
                </a:lnTo>
                <a:lnTo>
                  <a:pt x="0" y="6568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55" t="-5050" r="-7178" b="-41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91160" y="565382"/>
            <a:ext cx="977885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Portfolio</a:t>
            </a:r>
            <a:r>
              <a:rPr lang="en-US" sz="6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Landing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1699" y="6058223"/>
            <a:ext cx="76498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0C3B23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081025"/>
            <a:ext cx="7008061" cy="593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Portfolio page consists of the list of </a:t>
            </a:r>
            <a:r>
              <a:rPr lang="en-US" sz="3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active mutual funds</a:t>
            </a: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user has currently bought.</a:t>
            </a:r>
          </a:p>
          <a:p>
            <a:pPr algn="l"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also displays the total amount of money invested and its </a:t>
            </a:r>
            <a:r>
              <a:rPr lang="en-US" sz="3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value</a:t>
            </a: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based on the mutual fund trends.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97659" y="2361986"/>
            <a:ext cx="346278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Portfolio Page (Dashboard)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19912" y="2361986"/>
            <a:ext cx="246935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Holding Description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82720" y="0"/>
            <a:ext cx="2405280" cy="2405280"/>
          </a:xfrm>
          <a:custGeom>
            <a:avLst/>
            <a:gdLst/>
            <a:ahLst/>
            <a:cxnLst/>
            <a:rect l="l" t="t" r="r" b="b"/>
            <a:pathLst>
              <a:path w="2405280" h="2405280">
                <a:moveTo>
                  <a:pt x="0" y="0"/>
                </a:moveTo>
                <a:lnTo>
                  <a:pt x="2405280" y="0"/>
                </a:lnTo>
                <a:lnTo>
                  <a:pt x="2405280" y="2405280"/>
                </a:lnTo>
                <a:lnTo>
                  <a:pt x="0" y="2405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1460"/>
            <a:ext cx="18288000" cy="10538460"/>
          </a:xfrm>
          <a:custGeom>
            <a:avLst/>
            <a:gdLst/>
            <a:ahLst/>
            <a:cxnLst/>
            <a:rect l="l" t="t" r="r" b="b"/>
            <a:pathLst>
              <a:path w="18288000" h="10538460">
                <a:moveTo>
                  <a:pt x="0" y="0"/>
                </a:moveTo>
                <a:lnTo>
                  <a:pt x="18288000" y="0"/>
                </a:lnTo>
                <a:lnTo>
                  <a:pt x="18288000" y="10538460"/>
                </a:lnTo>
                <a:lnTo>
                  <a:pt x="0" y="10538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198460" y="265967"/>
            <a:ext cx="1931695" cy="1931695"/>
          </a:xfrm>
          <a:custGeom>
            <a:avLst/>
            <a:gdLst/>
            <a:ahLst/>
            <a:cxnLst/>
            <a:rect l="l" t="t" r="r" b="b"/>
            <a:pathLst>
              <a:path w="1931695" h="1931695">
                <a:moveTo>
                  <a:pt x="0" y="0"/>
                </a:moveTo>
                <a:lnTo>
                  <a:pt x="1931695" y="0"/>
                </a:lnTo>
                <a:lnTo>
                  <a:pt x="1931695" y="1931695"/>
                </a:lnTo>
                <a:lnTo>
                  <a:pt x="0" y="1931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715802" y="1864806"/>
            <a:ext cx="2993972" cy="2993972"/>
          </a:xfrm>
          <a:custGeom>
            <a:avLst/>
            <a:gdLst/>
            <a:ahLst/>
            <a:cxnLst/>
            <a:rect l="l" t="t" r="r" b="b"/>
            <a:pathLst>
              <a:path w="2993972" h="2993972">
                <a:moveTo>
                  <a:pt x="0" y="0"/>
                </a:moveTo>
                <a:lnTo>
                  <a:pt x="2993972" y="0"/>
                </a:lnTo>
                <a:lnTo>
                  <a:pt x="2993972" y="2993972"/>
                </a:lnTo>
                <a:lnTo>
                  <a:pt x="0" y="2993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721830" y="1864806"/>
            <a:ext cx="2993972" cy="2993972"/>
          </a:xfrm>
          <a:custGeom>
            <a:avLst/>
            <a:gdLst/>
            <a:ahLst/>
            <a:cxnLst/>
            <a:rect l="l" t="t" r="r" b="b"/>
            <a:pathLst>
              <a:path w="2993972" h="2993972">
                <a:moveTo>
                  <a:pt x="0" y="0"/>
                </a:moveTo>
                <a:lnTo>
                  <a:pt x="2993972" y="0"/>
                </a:lnTo>
                <a:lnTo>
                  <a:pt x="2993972" y="2993972"/>
                </a:lnTo>
                <a:lnTo>
                  <a:pt x="0" y="2993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954069" y="1864806"/>
            <a:ext cx="2993972" cy="2993972"/>
          </a:xfrm>
          <a:custGeom>
            <a:avLst/>
            <a:gdLst/>
            <a:ahLst/>
            <a:cxnLst/>
            <a:rect l="l" t="t" r="r" b="b"/>
            <a:pathLst>
              <a:path w="2993972" h="2993972">
                <a:moveTo>
                  <a:pt x="0" y="0"/>
                </a:moveTo>
                <a:lnTo>
                  <a:pt x="2993972" y="0"/>
                </a:lnTo>
                <a:lnTo>
                  <a:pt x="2993972" y="2993972"/>
                </a:lnTo>
                <a:lnTo>
                  <a:pt x="0" y="2993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960097" y="1864806"/>
            <a:ext cx="2993972" cy="2993972"/>
          </a:xfrm>
          <a:custGeom>
            <a:avLst/>
            <a:gdLst/>
            <a:ahLst/>
            <a:cxnLst/>
            <a:rect l="l" t="t" r="r" b="b"/>
            <a:pathLst>
              <a:path w="2993972" h="2993972">
                <a:moveTo>
                  <a:pt x="0" y="0"/>
                </a:moveTo>
                <a:lnTo>
                  <a:pt x="2993972" y="0"/>
                </a:lnTo>
                <a:lnTo>
                  <a:pt x="2993972" y="2993972"/>
                </a:lnTo>
                <a:lnTo>
                  <a:pt x="0" y="2993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192365" y="1864806"/>
            <a:ext cx="2993972" cy="2993972"/>
          </a:xfrm>
          <a:custGeom>
            <a:avLst/>
            <a:gdLst/>
            <a:ahLst/>
            <a:cxnLst/>
            <a:rect l="l" t="t" r="r" b="b"/>
            <a:pathLst>
              <a:path w="2993972" h="2993972">
                <a:moveTo>
                  <a:pt x="0" y="0"/>
                </a:moveTo>
                <a:lnTo>
                  <a:pt x="2993972" y="0"/>
                </a:lnTo>
                <a:lnTo>
                  <a:pt x="2993972" y="2993972"/>
                </a:lnTo>
                <a:lnTo>
                  <a:pt x="0" y="299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flipV="1">
            <a:off x="4689351" y="5615836"/>
            <a:ext cx="115234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4525118" y="5451603"/>
            <a:ext cx="328465" cy="32846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ED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05221" y="5363973"/>
            <a:ext cx="503726" cy="50372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ED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62893" y="5227659"/>
            <a:ext cx="776353" cy="77635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ED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642396" y="5039416"/>
            <a:ext cx="1152840" cy="11528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ED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431897" y="4834945"/>
            <a:ext cx="1561781" cy="156178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ED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92365" y="7224778"/>
            <a:ext cx="2844721" cy="1218468"/>
            <a:chOff x="0" y="0"/>
            <a:chExt cx="804145" cy="3444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04145" cy="344436"/>
            </a:xfrm>
            <a:custGeom>
              <a:avLst/>
              <a:gdLst/>
              <a:ahLst/>
              <a:cxnLst/>
              <a:rect l="l" t="t" r="r" b="b"/>
              <a:pathLst>
                <a:path w="804145" h="344436">
                  <a:moveTo>
                    <a:pt x="76202" y="0"/>
                  </a:moveTo>
                  <a:lnTo>
                    <a:pt x="727943" y="0"/>
                  </a:lnTo>
                  <a:cubicBezTo>
                    <a:pt x="748153" y="0"/>
                    <a:pt x="767535" y="8028"/>
                    <a:pt x="781826" y="22319"/>
                  </a:cubicBezTo>
                  <a:cubicBezTo>
                    <a:pt x="796117" y="36610"/>
                    <a:pt x="804145" y="55992"/>
                    <a:pt x="804145" y="76202"/>
                  </a:cubicBezTo>
                  <a:lnTo>
                    <a:pt x="804145" y="268234"/>
                  </a:lnTo>
                  <a:cubicBezTo>
                    <a:pt x="804145" y="310320"/>
                    <a:pt x="770028" y="344436"/>
                    <a:pt x="727943" y="344436"/>
                  </a:cubicBezTo>
                  <a:lnTo>
                    <a:pt x="76202" y="344436"/>
                  </a:lnTo>
                  <a:cubicBezTo>
                    <a:pt x="55992" y="344436"/>
                    <a:pt x="36610" y="336408"/>
                    <a:pt x="22319" y="322117"/>
                  </a:cubicBezTo>
                  <a:cubicBezTo>
                    <a:pt x="8028" y="307827"/>
                    <a:pt x="0" y="288444"/>
                    <a:pt x="0" y="268234"/>
                  </a:cubicBezTo>
                  <a:lnTo>
                    <a:pt x="0" y="76202"/>
                  </a:lnTo>
                  <a:cubicBezTo>
                    <a:pt x="0" y="34117"/>
                    <a:pt x="34117" y="0"/>
                    <a:pt x="76202" y="0"/>
                  </a:cubicBezTo>
                  <a:close/>
                </a:path>
              </a:pathLst>
            </a:custGeom>
            <a:solidFill>
              <a:srgbClr val="4CB050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04145" cy="39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28700" y="712916"/>
            <a:ext cx="9737763" cy="1151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BADGE </a:t>
            </a:r>
            <a:r>
              <a:rPr lang="en-US" sz="63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REWARD </a:t>
            </a:r>
            <a:r>
              <a:rPr lang="en-US" sz="6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109349" y="7223115"/>
            <a:ext cx="2844721" cy="1218468"/>
            <a:chOff x="0" y="0"/>
            <a:chExt cx="804145" cy="34443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04145" cy="344436"/>
            </a:xfrm>
            <a:custGeom>
              <a:avLst/>
              <a:gdLst/>
              <a:ahLst/>
              <a:cxnLst/>
              <a:rect l="l" t="t" r="r" b="b"/>
              <a:pathLst>
                <a:path w="804145" h="344436">
                  <a:moveTo>
                    <a:pt x="76202" y="0"/>
                  </a:moveTo>
                  <a:lnTo>
                    <a:pt x="727943" y="0"/>
                  </a:lnTo>
                  <a:cubicBezTo>
                    <a:pt x="748153" y="0"/>
                    <a:pt x="767535" y="8028"/>
                    <a:pt x="781826" y="22319"/>
                  </a:cubicBezTo>
                  <a:cubicBezTo>
                    <a:pt x="796117" y="36610"/>
                    <a:pt x="804145" y="55992"/>
                    <a:pt x="804145" y="76202"/>
                  </a:cubicBezTo>
                  <a:lnTo>
                    <a:pt x="804145" y="268234"/>
                  </a:lnTo>
                  <a:cubicBezTo>
                    <a:pt x="804145" y="310320"/>
                    <a:pt x="770028" y="344436"/>
                    <a:pt x="727943" y="344436"/>
                  </a:cubicBezTo>
                  <a:lnTo>
                    <a:pt x="76202" y="344436"/>
                  </a:lnTo>
                  <a:cubicBezTo>
                    <a:pt x="55992" y="344436"/>
                    <a:pt x="36610" y="336408"/>
                    <a:pt x="22319" y="322117"/>
                  </a:cubicBezTo>
                  <a:cubicBezTo>
                    <a:pt x="8028" y="307827"/>
                    <a:pt x="0" y="288444"/>
                    <a:pt x="0" y="268234"/>
                  </a:cubicBezTo>
                  <a:lnTo>
                    <a:pt x="0" y="76202"/>
                  </a:lnTo>
                  <a:cubicBezTo>
                    <a:pt x="0" y="34117"/>
                    <a:pt x="34117" y="0"/>
                    <a:pt x="76202" y="0"/>
                  </a:cubicBezTo>
                  <a:close/>
                </a:path>
              </a:pathLst>
            </a:custGeom>
            <a:solidFill>
              <a:srgbClr val="4CB050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04145" cy="39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026333" y="7221452"/>
            <a:ext cx="2844721" cy="1218468"/>
            <a:chOff x="0" y="0"/>
            <a:chExt cx="804145" cy="34443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4145" cy="344436"/>
            </a:xfrm>
            <a:custGeom>
              <a:avLst/>
              <a:gdLst/>
              <a:ahLst/>
              <a:cxnLst/>
              <a:rect l="l" t="t" r="r" b="b"/>
              <a:pathLst>
                <a:path w="804145" h="344436">
                  <a:moveTo>
                    <a:pt x="76202" y="0"/>
                  </a:moveTo>
                  <a:lnTo>
                    <a:pt x="727943" y="0"/>
                  </a:lnTo>
                  <a:cubicBezTo>
                    <a:pt x="748153" y="0"/>
                    <a:pt x="767535" y="8028"/>
                    <a:pt x="781826" y="22319"/>
                  </a:cubicBezTo>
                  <a:cubicBezTo>
                    <a:pt x="796117" y="36610"/>
                    <a:pt x="804145" y="55992"/>
                    <a:pt x="804145" y="76202"/>
                  </a:cubicBezTo>
                  <a:lnTo>
                    <a:pt x="804145" y="268234"/>
                  </a:lnTo>
                  <a:cubicBezTo>
                    <a:pt x="804145" y="310320"/>
                    <a:pt x="770028" y="344436"/>
                    <a:pt x="727943" y="344436"/>
                  </a:cubicBezTo>
                  <a:lnTo>
                    <a:pt x="76202" y="344436"/>
                  </a:lnTo>
                  <a:cubicBezTo>
                    <a:pt x="55992" y="344436"/>
                    <a:pt x="36610" y="336408"/>
                    <a:pt x="22319" y="322117"/>
                  </a:cubicBezTo>
                  <a:cubicBezTo>
                    <a:pt x="8028" y="307827"/>
                    <a:pt x="0" y="288444"/>
                    <a:pt x="0" y="268234"/>
                  </a:cubicBezTo>
                  <a:lnTo>
                    <a:pt x="0" y="76202"/>
                  </a:lnTo>
                  <a:cubicBezTo>
                    <a:pt x="0" y="34117"/>
                    <a:pt x="34117" y="0"/>
                    <a:pt x="76202" y="0"/>
                  </a:cubicBezTo>
                  <a:close/>
                </a:path>
              </a:pathLst>
            </a:custGeom>
            <a:solidFill>
              <a:srgbClr val="4CB050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04145" cy="39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943317" y="7219789"/>
            <a:ext cx="2844721" cy="1218468"/>
            <a:chOff x="0" y="0"/>
            <a:chExt cx="804145" cy="34443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04145" cy="344436"/>
            </a:xfrm>
            <a:custGeom>
              <a:avLst/>
              <a:gdLst/>
              <a:ahLst/>
              <a:cxnLst/>
              <a:rect l="l" t="t" r="r" b="b"/>
              <a:pathLst>
                <a:path w="804145" h="344436">
                  <a:moveTo>
                    <a:pt x="76202" y="0"/>
                  </a:moveTo>
                  <a:lnTo>
                    <a:pt x="727943" y="0"/>
                  </a:lnTo>
                  <a:cubicBezTo>
                    <a:pt x="748153" y="0"/>
                    <a:pt x="767535" y="8028"/>
                    <a:pt x="781826" y="22319"/>
                  </a:cubicBezTo>
                  <a:cubicBezTo>
                    <a:pt x="796117" y="36610"/>
                    <a:pt x="804145" y="55992"/>
                    <a:pt x="804145" y="76202"/>
                  </a:cubicBezTo>
                  <a:lnTo>
                    <a:pt x="804145" y="268234"/>
                  </a:lnTo>
                  <a:cubicBezTo>
                    <a:pt x="804145" y="310320"/>
                    <a:pt x="770028" y="344436"/>
                    <a:pt x="727943" y="344436"/>
                  </a:cubicBezTo>
                  <a:lnTo>
                    <a:pt x="76202" y="344436"/>
                  </a:lnTo>
                  <a:cubicBezTo>
                    <a:pt x="55992" y="344436"/>
                    <a:pt x="36610" y="336408"/>
                    <a:pt x="22319" y="322117"/>
                  </a:cubicBezTo>
                  <a:cubicBezTo>
                    <a:pt x="8028" y="307827"/>
                    <a:pt x="0" y="288444"/>
                    <a:pt x="0" y="268234"/>
                  </a:cubicBezTo>
                  <a:lnTo>
                    <a:pt x="0" y="76202"/>
                  </a:lnTo>
                  <a:cubicBezTo>
                    <a:pt x="0" y="34117"/>
                    <a:pt x="34117" y="0"/>
                    <a:pt x="76202" y="0"/>
                  </a:cubicBezTo>
                  <a:close/>
                </a:path>
              </a:pathLst>
            </a:custGeom>
            <a:solidFill>
              <a:srgbClr val="4CB050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804145" cy="39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860301" y="7218126"/>
            <a:ext cx="2844721" cy="1218468"/>
            <a:chOff x="0" y="0"/>
            <a:chExt cx="804145" cy="34443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04145" cy="344436"/>
            </a:xfrm>
            <a:custGeom>
              <a:avLst/>
              <a:gdLst/>
              <a:ahLst/>
              <a:cxnLst/>
              <a:rect l="l" t="t" r="r" b="b"/>
              <a:pathLst>
                <a:path w="804145" h="344436">
                  <a:moveTo>
                    <a:pt x="76202" y="0"/>
                  </a:moveTo>
                  <a:lnTo>
                    <a:pt x="727943" y="0"/>
                  </a:lnTo>
                  <a:cubicBezTo>
                    <a:pt x="748153" y="0"/>
                    <a:pt x="767535" y="8028"/>
                    <a:pt x="781826" y="22319"/>
                  </a:cubicBezTo>
                  <a:cubicBezTo>
                    <a:pt x="796117" y="36610"/>
                    <a:pt x="804145" y="55992"/>
                    <a:pt x="804145" y="76202"/>
                  </a:cubicBezTo>
                  <a:lnTo>
                    <a:pt x="804145" y="268234"/>
                  </a:lnTo>
                  <a:cubicBezTo>
                    <a:pt x="804145" y="310320"/>
                    <a:pt x="770028" y="344436"/>
                    <a:pt x="727943" y="344436"/>
                  </a:cubicBezTo>
                  <a:lnTo>
                    <a:pt x="76202" y="344436"/>
                  </a:lnTo>
                  <a:cubicBezTo>
                    <a:pt x="55992" y="344436"/>
                    <a:pt x="36610" y="336408"/>
                    <a:pt x="22319" y="322117"/>
                  </a:cubicBezTo>
                  <a:cubicBezTo>
                    <a:pt x="8028" y="307827"/>
                    <a:pt x="0" y="288444"/>
                    <a:pt x="0" y="268234"/>
                  </a:cubicBezTo>
                  <a:lnTo>
                    <a:pt x="0" y="76202"/>
                  </a:lnTo>
                  <a:cubicBezTo>
                    <a:pt x="0" y="34117"/>
                    <a:pt x="34117" y="0"/>
                    <a:pt x="76202" y="0"/>
                  </a:cubicBezTo>
                  <a:close/>
                </a:path>
              </a:pathLst>
            </a:custGeom>
            <a:solidFill>
              <a:srgbClr val="4CB050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04145" cy="39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 flipV="1">
            <a:off x="2368850" y="1864806"/>
            <a:ext cx="0" cy="842219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42"/>
          <p:cNvSpPr/>
          <p:nvPr/>
        </p:nvSpPr>
        <p:spPr>
          <a:xfrm flipH="1">
            <a:off x="1915583" y="3361792"/>
            <a:ext cx="81579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AutoShape 43"/>
          <p:cNvSpPr/>
          <p:nvPr/>
        </p:nvSpPr>
        <p:spPr>
          <a:xfrm flipH="1">
            <a:off x="2006323" y="5590278"/>
            <a:ext cx="7250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AutoShape 44"/>
          <p:cNvSpPr/>
          <p:nvPr/>
        </p:nvSpPr>
        <p:spPr>
          <a:xfrm flipH="1">
            <a:off x="2006323" y="6830379"/>
            <a:ext cx="7250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AutoShape 45"/>
          <p:cNvSpPr/>
          <p:nvPr/>
        </p:nvSpPr>
        <p:spPr>
          <a:xfrm flipH="1">
            <a:off x="1977748" y="7853062"/>
            <a:ext cx="7250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AutoShape 46"/>
          <p:cNvSpPr/>
          <p:nvPr/>
        </p:nvSpPr>
        <p:spPr>
          <a:xfrm flipH="1">
            <a:off x="2006323" y="8875745"/>
            <a:ext cx="7250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7" name="Group 47"/>
          <p:cNvGrpSpPr/>
          <p:nvPr/>
        </p:nvGrpSpPr>
        <p:grpSpPr>
          <a:xfrm>
            <a:off x="2544432" y="3268320"/>
            <a:ext cx="186944" cy="186944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4653714" y="5467988"/>
            <a:ext cx="71273" cy="25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7"/>
              </a:lnSpc>
              <a:spcBef>
                <a:spcPct val="0"/>
              </a:spcBef>
            </a:pPr>
            <a:r>
              <a:rPr lang="en-US" sz="1490" b="1">
                <a:solidFill>
                  <a:srgbClr val="0C3B23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96279" y="5427047"/>
            <a:ext cx="121608" cy="30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7" b="1">
                <a:solidFill>
                  <a:srgbClr val="0C3B23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379435" y="5418173"/>
            <a:ext cx="143240" cy="33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8"/>
              </a:lnSpc>
              <a:spcBef>
                <a:spcPct val="0"/>
              </a:spcBef>
            </a:pPr>
            <a:r>
              <a:rPr lang="en-US" sz="1863" b="1">
                <a:solidFill>
                  <a:srgbClr val="0C3B23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126674" y="5390011"/>
            <a:ext cx="184285" cy="38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142" b="1">
                <a:solidFill>
                  <a:srgbClr val="0C3B23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097420" y="5315051"/>
            <a:ext cx="230737" cy="50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sz="2795" b="1">
                <a:solidFill>
                  <a:srgbClr val="0C3B23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937265" y="6482451"/>
            <a:ext cx="13718530" cy="60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5"/>
              </a:lnSpc>
              <a:spcBef>
                <a:spcPct val="0"/>
              </a:spcBef>
            </a:pPr>
            <a:r>
              <a:rPr lang="en-US" sz="3354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ROOKIE             NOVICE             KNIGHT             LORD                EMPEROR  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370693" y="7529730"/>
            <a:ext cx="2498561" cy="55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Obtained after </a:t>
            </a:r>
            <a:r>
              <a:rPr lang="en-US" sz="158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2</a:t>
            </a: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Introduction to MF           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227770" y="7524741"/>
            <a:ext cx="2580236" cy="55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Obtained after </a:t>
            </a:r>
            <a:r>
              <a:rPr lang="en-US" sz="158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4</a:t>
            </a: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Terms related to MF           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140434" y="7524741"/>
            <a:ext cx="2563809" cy="55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Obtained after </a:t>
            </a:r>
            <a:r>
              <a:rPr lang="en-US" sz="158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6:</a:t>
            </a: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Advantages &amp; Risk        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061678" y="7529730"/>
            <a:ext cx="2654124" cy="55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Obtained after </a:t>
            </a:r>
            <a:r>
              <a:rPr lang="en-US" sz="158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8: </a:t>
            </a: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Return Ratios       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909528" y="7529730"/>
            <a:ext cx="2746267" cy="55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Obtained after </a:t>
            </a:r>
            <a:r>
              <a:rPr lang="en-US" sz="158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10:</a:t>
            </a:r>
            <a:r>
              <a:rPr lang="en-US" sz="15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How to invest in MF   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320884" y="8752311"/>
            <a:ext cx="2716202" cy="448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20K Coins</a:t>
            </a:r>
            <a:r>
              <a:rPr lang="en-US" sz="1254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added</a:t>
            </a:r>
          </a:p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New </a:t>
            </a:r>
            <a:r>
              <a:rPr lang="en-US" sz="1254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Bronze </a:t>
            </a:r>
            <a:r>
              <a:rPr lang="en-US" sz="1254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Cosmetic Badge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293625" y="8752311"/>
            <a:ext cx="2636769" cy="448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40K Coins</a:t>
            </a:r>
            <a:r>
              <a:rPr lang="en-US" sz="1254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added</a:t>
            </a:r>
          </a:p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New </a:t>
            </a:r>
            <a:r>
              <a:rPr lang="en-US" sz="1254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Silver </a:t>
            </a:r>
            <a:r>
              <a:rPr lang="en-US" sz="1254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Cosmetic Badge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167000" y="8752311"/>
            <a:ext cx="2405807" cy="43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60K Coins</a:t>
            </a:r>
            <a:r>
              <a:rPr lang="en-US" sz="125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added</a:t>
            </a:r>
          </a:p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New </a:t>
            </a:r>
            <a:r>
              <a:rPr lang="en-US" sz="1254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Gold </a:t>
            </a:r>
            <a:r>
              <a:rPr lang="en-US" sz="125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Cosmetic Badge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982761" y="8752311"/>
            <a:ext cx="2712244" cy="43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80K Coins</a:t>
            </a:r>
            <a:r>
              <a:rPr lang="en-US" sz="125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added</a:t>
            </a:r>
          </a:p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New </a:t>
            </a:r>
            <a:r>
              <a:rPr lang="en-US" sz="1254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Emerald </a:t>
            </a:r>
            <a:r>
              <a:rPr lang="en-US" sz="1254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Cosmetic Badge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931610" y="8752311"/>
            <a:ext cx="2844721" cy="448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100K Coins</a:t>
            </a:r>
            <a:r>
              <a:rPr lang="en-US" sz="1254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added</a:t>
            </a:r>
          </a:p>
          <a:p>
            <a:pPr marL="270781" lvl="1" indent="-135390" algn="l">
              <a:lnSpc>
                <a:spcPts val="1755"/>
              </a:lnSpc>
              <a:buFont typeface="Arial"/>
              <a:buChar char="•"/>
            </a:pPr>
            <a:r>
              <a:rPr lang="en-US" sz="1254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New </a:t>
            </a:r>
            <a:r>
              <a:rPr lang="en-US" sz="1254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Diamond </a:t>
            </a:r>
            <a:r>
              <a:rPr lang="en-US" sz="1254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Cosmetic Badge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371430" y="9453880"/>
            <a:ext cx="11206884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9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GAMIFIED REWARD SYSTEM OF LEARNING AND INVESTING PROCESS.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2547165" y="5484197"/>
            <a:ext cx="186944" cy="186944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2582211" y="6736907"/>
            <a:ext cx="186944" cy="186944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2582211" y="7733888"/>
            <a:ext cx="186944" cy="186944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2582211" y="8780886"/>
            <a:ext cx="186944" cy="186944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669817" y="3144305"/>
            <a:ext cx="1067452" cy="341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Badges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758667" y="5357284"/>
            <a:ext cx="80962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06912" y="6612891"/>
            <a:ext cx="150867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Rank Name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526673" y="7609872"/>
            <a:ext cx="1195388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Eligibility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32238" y="8658258"/>
            <a:ext cx="1326658" cy="341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3248" y="0"/>
            <a:ext cx="18574496" cy="10378500"/>
          </a:xfrm>
          <a:custGeom>
            <a:avLst/>
            <a:gdLst/>
            <a:ahLst/>
            <a:cxnLst/>
            <a:rect l="l" t="t" r="r" b="b"/>
            <a:pathLst>
              <a:path w="18574496" h="10378500">
                <a:moveTo>
                  <a:pt x="0" y="0"/>
                </a:moveTo>
                <a:lnTo>
                  <a:pt x="18574496" y="0"/>
                </a:lnTo>
                <a:lnTo>
                  <a:pt x="18574496" y="10378500"/>
                </a:lnTo>
                <a:lnTo>
                  <a:pt x="0" y="1037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674" y="0"/>
            <a:ext cx="18386199" cy="10287000"/>
          </a:xfrm>
          <a:custGeom>
            <a:avLst/>
            <a:gdLst/>
            <a:ahLst/>
            <a:cxnLst/>
            <a:rect l="l" t="t" r="r" b="b"/>
            <a:pathLst>
              <a:path w="18386199" h="10287000">
                <a:moveTo>
                  <a:pt x="0" y="0"/>
                </a:moveTo>
                <a:lnTo>
                  <a:pt x="18386199" y="0"/>
                </a:lnTo>
                <a:lnTo>
                  <a:pt x="183861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8" b="-26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34619" y="332222"/>
            <a:ext cx="3675514" cy="1226703"/>
          </a:xfrm>
          <a:custGeom>
            <a:avLst/>
            <a:gdLst/>
            <a:ahLst/>
            <a:cxnLst/>
            <a:rect l="l" t="t" r="r" b="b"/>
            <a:pathLst>
              <a:path w="3675514" h="1226703">
                <a:moveTo>
                  <a:pt x="0" y="0"/>
                </a:moveTo>
                <a:lnTo>
                  <a:pt x="3675514" y="0"/>
                </a:lnTo>
                <a:lnTo>
                  <a:pt x="3675514" y="1226703"/>
                </a:lnTo>
                <a:lnTo>
                  <a:pt x="0" y="122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787217" y="-2793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5" y="0"/>
                </a:lnTo>
                <a:lnTo>
                  <a:pt x="2062985" y="2062986"/>
                </a:lnTo>
                <a:lnTo>
                  <a:pt x="0" y="2062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405554" y="827710"/>
            <a:ext cx="8891971" cy="9711854"/>
          </a:xfrm>
          <a:custGeom>
            <a:avLst/>
            <a:gdLst/>
            <a:ahLst/>
            <a:cxnLst/>
            <a:rect l="l" t="t" r="r" b="b"/>
            <a:pathLst>
              <a:path w="8891971" h="9711854">
                <a:moveTo>
                  <a:pt x="0" y="0"/>
                </a:moveTo>
                <a:lnTo>
                  <a:pt x="8891971" y="0"/>
                </a:lnTo>
                <a:lnTo>
                  <a:pt x="8891971" y="9711854"/>
                </a:lnTo>
                <a:lnTo>
                  <a:pt x="0" y="9711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4" r="-16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279141"/>
            <a:ext cx="3857476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8710" y="2690162"/>
            <a:ext cx="7969818" cy="618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Wealth</a:t>
            </a:r>
            <a:r>
              <a:rPr lang="en-US" sz="3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aims to create a mobile app that </a:t>
            </a:r>
            <a:r>
              <a:rPr lang="en-US" sz="38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simplifies mutual fund</a:t>
            </a:r>
            <a:r>
              <a:rPr lang="en-US" sz="3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8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investing</a:t>
            </a:r>
            <a:r>
              <a:rPr lang="en-US" sz="3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youth through </a:t>
            </a:r>
            <a:r>
              <a:rPr lang="en-US" sz="38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engaging simulations</a:t>
            </a:r>
            <a:r>
              <a:rPr lang="en-US" sz="3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8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educational content</a:t>
            </a:r>
            <a:r>
              <a:rPr lang="en-US" sz="3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interactive features like </a:t>
            </a:r>
            <a:r>
              <a:rPr lang="en-US" sz="38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quizzes</a:t>
            </a:r>
            <a:r>
              <a:rPr lang="en-US" sz="3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8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virtual portfolios</a:t>
            </a:r>
            <a:r>
              <a:rPr lang="en-US" sz="3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38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challenges</a:t>
            </a:r>
            <a:r>
              <a:rPr lang="en-US" sz="3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making </a:t>
            </a:r>
            <a:r>
              <a:rPr lang="en-US" sz="3899" b="1" i="1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financial literacy fun and accessible.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674" y="0"/>
            <a:ext cx="18386199" cy="10287000"/>
          </a:xfrm>
          <a:custGeom>
            <a:avLst/>
            <a:gdLst/>
            <a:ahLst/>
            <a:cxnLst/>
            <a:rect l="l" t="t" r="r" b="b"/>
            <a:pathLst>
              <a:path w="18386199" h="10287000">
                <a:moveTo>
                  <a:pt x="0" y="0"/>
                </a:moveTo>
                <a:lnTo>
                  <a:pt x="18386199" y="0"/>
                </a:lnTo>
                <a:lnTo>
                  <a:pt x="183861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8" b="-26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347618" y="5716762"/>
            <a:ext cx="2663623" cy="2663623"/>
          </a:xfrm>
          <a:custGeom>
            <a:avLst/>
            <a:gdLst/>
            <a:ahLst/>
            <a:cxnLst/>
            <a:rect l="l" t="t" r="r" b="b"/>
            <a:pathLst>
              <a:path w="2663623" h="2663623">
                <a:moveTo>
                  <a:pt x="0" y="0"/>
                </a:moveTo>
                <a:lnTo>
                  <a:pt x="2663623" y="0"/>
                </a:lnTo>
                <a:lnTo>
                  <a:pt x="2663623" y="2663622"/>
                </a:lnTo>
                <a:lnTo>
                  <a:pt x="0" y="2663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18710" y="2806890"/>
            <a:ext cx="4521439" cy="1509030"/>
          </a:xfrm>
          <a:custGeom>
            <a:avLst/>
            <a:gdLst/>
            <a:ahLst/>
            <a:cxnLst/>
            <a:rect l="l" t="t" r="r" b="b"/>
            <a:pathLst>
              <a:path w="4521439" h="1509030">
                <a:moveTo>
                  <a:pt x="0" y="0"/>
                </a:moveTo>
                <a:lnTo>
                  <a:pt x="4521439" y="0"/>
                </a:lnTo>
                <a:lnTo>
                  <a:pt x="4521439" y="1509030"/>
                </a:lnTo>
                <a:lnTo>
                  <a:pt x="0" y="1509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732229" y="5133975"/>
            <a:ext cx="9526042" cy="1165573"/>
          </a:xfrm>
          <a:custGeom>
            <a:avLst/>
            <a:gdLst/>
            <a:ahLst/>
            <a:cxnLst/>
            <a:rect l="l" t="t" r="r" b="b"/>
            <a:pathLst>
              <a:path w="9526042" h="1165573">
                <a:moveTo>
                  <a:pt x="0" y="0"/>
                </a:moveTo>
                <a:lnTo>
                  <a:pt x="9526042" y="0"/>
                </a:lnTo>
                <a:lnTo>
                  <a:pt x="9526042" y="1165573"/>
                </a:lnTo>
                <a:lnTo>
                  <a:pt x="0" y="1165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6678"/>
            </a:stretch>
          </a:blipFill>
          <a:ln w="38100" cap="rnd">
            <a:solidFill>
              <a:srgbClr val="000000"/>
            </a:solidFill>
            <a:prstDash val="dash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732229" y="6605301"/>
            <a:ext cx="10086481" cy="2776682"/>
          </a:xfrm>
          <a:custGeom>
            <a:avLst/>
            <a:gdLst/>
            <a:ahLst/>
            <a:cxnLst/>
            <a:rect l="l" t="t" r="r" b="b"/>
            <a:pathLst>
              <a:path w="10086481" h="2776682">
                <a:moveTo>
                  <a:pt x="0" y="0"/>
                </a:moveTo>
                <a:lnTo>
                  <a:pt x="10086480" y="0"/>
                </a:lnTo>
                <a:lnTo>
                  <a:pt x="10086480" y="2776682"/>
                </a:lnTo>
                <a:lnTo>
                  <a:pt x="0" y="2776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85" t="-96261" b="-58868"/>
            </a:stretch>
          </a:blipFill>
          <a:ln cap="rnd">
            <a:noFill/>
            <a:prstDash val="lgDash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787217" y="-2793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5" y="0"/>
                </a:lnTo>
                <a:lnTo>
                  <a:pt x="2062985" y="2062986"/>
                </a:lnTo>
                <a:lnTo>
                  <a:pt x="0" y="2062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28700" y="307975"/>
            <a:ext cx="8953500" cy="1250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 BRAND </a:t>
            </a:r>
            <a:r>
              <a:rPr lang="en-US" sz="6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552" y="8816975"/>
            <a:ext cx="461575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i="1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WEALTH SYMBOL LOGOMARK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6957" y="4664265"/>
            <a:ext cx="4324945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i="1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WEALTH WORD LOGOMARK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i="1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32229" y="2740215"/>
            <a:ext cx="9824617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Wealth 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Symbol/Logomark features a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 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shaped symbol representing a Upward Inclining graph. The primary color we have adapted is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green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to give a comforting and welcoming environment through our app, which will nurture the youth and help develop their financial literacy. The primary font family used is the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Degular Display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font family, primarily chosen for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its professional and minimal aesthetics.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42446" y="5323062"/>
            <a:ext cx="85099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Color 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Pallete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109170" y="16515"/>
            <a:ext cx="2024370" cy="2024370"/>
          </a:xfrm>
          <a:custGeom>
            <a:avLst/>
            <a:gdLst/>
            <a:ahLst/>
            <a:cxnLst/>
            <a:rect l="l" t="t" r="r" b="b"/>
            <a:pathLst>
              <a:path w="2024370" h="2024370">
                <a:moveTo>
                  <a:pt x="0" y="0"/>
                </a:moveTo>
                <a:lnTo>
                  <a:pt x="2024371" y="0"/>
                </a:lnTo>
                <a:lnTo>
                  <a:pt x="2024371" y="2024370"/>
                </a:lnTo>
                <a:lnTo>
                  <a:pt x="0" y="2024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493371" y="3579417"/>
            <a:ext cx="11301259" cy="5678883"/>
          </a:xfrm>
          <a:custGeom>
            <a:avLst/>
            <a:gdLst/>
            <a:ahLst/>
            <a:cxnLst/>
            <a:rect l="l" t="t" r="r" b="b"/>
            <a:pathLst>
              <a:path w="11301259" h="5678883">
                <a:moveTo>
                  <a:pt x="0" y="0"/>
                </a:moveTo>
                <a:lnTo>
                  <a:pt x="11301258" y="0"/>
                </a:lnTo>
                <a:lnTo>
                  <a:pt x="11301258" y="5678883"/>
                </a:lnTo>
                <a:lnTo>
                  <a:pt x="0" y="5678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382617"/>
            <a:ext cx="8525470" cy="14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4"/>
              </a:lnSpc>
              <a:spcBef>
                <a:spcPct val="0"/>
              </a:spcBef>
            </a:pPr>
            <a:r>
              <a:rPr lang="en-US" sz="8239">
                <a:solidFill>
                  <a:srgbClr val="D8DED3"/>
                </a:solidFill>
                <a:latin typeface="Poppins"/>
                <a:ea typeface="Poppins"/>
                <a:cs typeface="Poppins"/>
                <a:sym typeface="Poppins"/>
              </a:rPr>
              <a:t>APP </a:t>
            </a:r>
            <a:r>
              <a:rPr lang="en-US" sz="8239" b="1">
                <a:solidFill>
                  <a:srgbClr val="D8DED3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932289"/>
            <a:ext cx="4702373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D8DED3"/>
                </a:solidFill>
                <a:latin typeface="Poppins"/>
                <a:ea typeface="Poppins"/>
                <a:cs typeface="Poppins"/>
                <a:sym typeface="Poppins"/>
              </a:rPr>
              <a:t>Initial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8DED3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7419872"/>
            <a:ext cx="2867128" cy="2867128"/>
          </a:xfrm>
          <a:custGeom>
            <a:avLst/>
            <a:gdLst/>
            <a:ahLst/>
            <a:cxnLst/>
            <a:rect l="l" t="t" r="r" b="b"/>
            <a:pathLst>
              <a:path w="2867128" h="2867128">
                <a:moveTo>
                  <a:pt x="0" y="0"/>
                </a:moveTo>
                <a:lnTo>
                  <a:pt x="2867128" y="0"/>
                </a:lnTo>
                <a:lnTo>
                  <a:pt x="2867128" y="2867128"/>
                </a:lnTo>
                <a:lnTo>
                  <a:pt x="0" y="2867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6841"/>
            <a:ext cx="18288000" cy="10756909"/>
          </a:xfrm>
          <a:custGeom>
            <a:avLst/>
            <a:gdLst/>
            <a:ahLst/>
            <a:cxnLst/>
            <a:rect l="l" t="t" r="r" b="b"/>
            <a:pathLst>
              <a:path w="18288000" h="10756909">
                <a:moveTo>
                  <a:pt x="0" y="0"/>
                </a:moveTo>
                <a:lnTo>
                  <a:pt x="18288000" y="0"/>
                </a:lnTo>
                <a:lnTo>
                  <a:pt x="18288000" y="10756908"/>
                </a:lnTo>
                <a:lnTo>
                  <a:pt x="0" y="10756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6" r="-10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773697" y="0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5" y="0"/>
                </a:lnTo>
                <a:lnTo>
                  <a:pt x="2062985" y="2062985"/>
                </a:lnTo>
                <a:lnTo>
                  <a:pt x="0" y="2062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06426" y="2214348"/>
            <a:ext cx="8294473" cy="908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app starts with a splash screen  displaying our app </a:t>
            </a:r>
            <a:r>
              <a:rPr lang="en-US" sz="6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logo</a:t>
            </a:r>
            <a:r>
              <a:rPr lang="en-US" sz="6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63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quote</a:t>
            </a:r>
            <a:r>
              <a:rPr lang="en-US" sz="6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3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defining our aim </a:t>
            </a:r>
          </a:p>
          <a:p>
            <a:pPr algn="l">
              <a:lnSpc>
                <a:spcPts val="8959"/>
              </a:lnSpc>
            </a:pPr>
            <a:r>
              <a:rPr lang="en-US" sz="63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behind it’s creation</a:t>
            </a:r>
            <a:r>
              <a:rPr lang="en-US" sz="6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8959"/>
              </a:lnSpc>
            </a:pPr>
            <a:endParaRPr lang="en-US" sz="63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097334" y="2395323"/>
            <a:ext cx="3076693" cy="6738805"/>
          </a:xfrm>
          <a:custGeom>
            <a:avLst/>
            <a:gdLst/>
            <a:ahLst/>
            <a:cxnLst/>
            <a:rect l="l" t="t" r="r" b="b"/>
            <a:pathLst>
              <a:path w="3076693" h="6738805">
                <a:moveTo>
                  <a:pt x="0" y="0"/>
                </a:moveTo>
                <a:lnTo>
                  <a:pt x="3076693" y="0"/>
                </a:lnTo>
                <a:lnTo>
                  <a:pt x="3076693" y="6738806"/>
                </a:lnTo>
                <a:lnTo>
                  <a:pt x="0" y="6738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0" r="-10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728496" y="2395323"/>
            <a:ext cx="3076693" cy="6738805"/>
          </a:xfrm>
          <a:custGeom>
            <a:avLst/>
            <a:gdLst/>
            <a:ahLst/>
            <a:cxnLst/>
            <a:rect l="l" t="t" r="r" b="b"/>
            <a:pathLst>
              <a:path w="3076693" h="6738805">
                <a:moveTo>
                  <a:pt x="0" y="0"/>
                </a:moveTo>
                <a:lnTo>
                  <a:pt x="3076693" y="0"/>
                </a:lnTo>
                <a:lnTo>
                  <a:pt x="3076693" y="6738806"/>
                </a:lnTo>
                <a:lnTo>
                  <a:pt x="0" y="6738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0" r="-10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805461" y="234153"/>
            <a:ext cx="8895438" cy="137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05"/>
              </a:lnSpc>
              <a:spcBef>
                <a:spcPct val="0"/>
              </a:spcBef>
            </a:pPr>
            <a:r>
              <a:rPr lang="en-US" sz="764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Splash </a:t>
            </a:r>
            <a:r>
              <a:rPr lang="en-US" sz="76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Animation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6047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9215"/>
            <a:ext cx="18288000" cy="10639283"/>
          </a:xfrm>
          <a:custGeom>
            <a:avLst/>
            <a:gdLst/>
            <a:ahLst/>
            <a:cxnLst/>
            <a:rect l="l" t="t" r="r" b="b"/>
            <a:pathLst>
              <a:path w="18288000" h="10639283">
                <a:moveTo>
                  <a:pt x="0" y="0"/>
                </a:moveTo>
                <a:lnTo>
                  <a:pt x="18288000" y="0"/>
                </a:lnTo>
                <a:lnTo>
                  <a:pt x="18288000" y="10639282"/>
                </a:lnTo>
                <a:lnTo>
                  <a:pt x="0" y="1063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8" r="-47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773697" y="0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5" y="0"/>
                </a:lnTo>
                <a:lnTo>
                  <a:pt x="2062985" y="2062985"/>
                </a:lnTo>
                <a:lnTo>
                  <a:pt x="0" y="2062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21824" y="1798265"/>
            <a:ext cx="9391135" cy="767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endParaRPr/>
          </a:p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 sign in takes place through </a:t>
            </a:r>
            <a:r>
              <a:rPr lang="en-US" sz="7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Username </a:t>
            </a:r>
            <a:r>
              <a:rPr lang="en-US" sz="7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7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password</a:t>
            </a:r>
            <a:r>
              <a:rPr lang="en-US" sz="7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endParaRPr lang="en-US" sz="7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986462" y="2212997"/>
            <a:ext cx="3425505" cy="7346928"/>
          </a:xfrm>
          <a:custGeom>
            <a:avLst/>
            <a:gdLst/>
            <a:ahLst/>
            <a:cxnLst/>
            <a:rect l="l" t="t" r="r" b="b"/>
            <a:pathLst>
              <a:path w="3425505" h="7346928">
                <a:moveTo>
                  <a:pt x="0" y="0"/>
                </a:moveTo>
                <a:lnTo>
                  <a:pt x="3425506" y="0"/>
                </a:lnTo>
                <a:lnTo>
                  <a:pt x="3425506" y="7346928"/>
                </a:lnTo>
                <a:lnTo>
                  <a:pt x="0" y="7346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231360"/>
            <a:ext cx="5365561" cy="137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05"/>
              </a:lnSpc>
              <a:spcBef>
                <a:spcPct val="0"/>
              </a:spcBef>
            </a:pPr>
            <a:r>
              <a:rPr lang="en-US" sz="764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Login </a:t>
            </a:r>
            <a:r>
              <a:rPr lang="en-US" sz="76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2491"/>
            <a:ext cx="18288000" cy="10792391"/>
          </a:xfrm>
          <a:custGeom>
            <a:avLst/>
            <a:gdLst/>
            <a:ahLst/>
            <a:cxnLst/>
            <a:rect l="l" t="t" r="r" b="b"/>
            <a:pathLst>
              <a:path w="18288000" h="10792391">
                <a:moveTo>
                  <a:pt x="0" y="0"/>
                </a:moveTo>
                <a:lnTo>
                  <a:pt x="18288000" y="0"/>
                </a:lnTo>
                <a:lnTo>
                  <a:pt x="18288000" y="10792391"/>
                </a:lnTo>
                <a:lnTo>
                  <a:pt x="0" y="10792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3" r="-8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835480" y="-2793"/>
            <a:ext cx="2062985" cy="2062985"/>
          </a:xfrm>
          <a:custGeom>
            <a:avLst/>
            <a:gdLst/>
            <a:ahLst/>
            <a:cxnLst/>
            <a:rect l="l" t="t" r="r" b="b"/>
            <a:pathLst>
              <a:path w="2062985" h="2062985">
                <a:moveTo>
                  <a:pt x="0" y="0"/>
                </a:moveTo>
                <a:lnTo>
                  <a:pt x="2062986" y="0"/>
                </a:lnTo>
                <a:lnTo>
                  <a:pt x="2062986" y="2062986"/>
                </a:lnTo>
                <a:lnTo>
                  <a:pt x="0" y="206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27085" y="1941263"/>
            <a:ext cx="16072346" cy="9141368"/>
          </a:xfrm>
          <a:custGeom>
            <a:avLst/>
            <a:gdLst/>
            <a:ahLst/>
            <a:cxnLst/>
            <a:rect l="l" t="t" r="r" b="b"/>
            <a:pathLst>
              <a:path w="16072346" h="9141368">
                <a:moveTo>
                  <a:pt x="0" y="0"/>
                </a:moveTo>
                <a:lnTo>
                  <a:pt x="16072346" y="0"/>
                </a:lnTo>
                <a:lnTo>
                  <a:pt x="16072346" y="9141368"/>
                </a:lnTo>
                <a:lnTo>
                  <a:pt x="0" y="9141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6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0" y="396789"/>
            <a:ext cx="10594492" cy="137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05"/>
              </a:lnSpc>
              <a:spcBef>
                <a:spcPct val="0"/>
              </a:spcBef>
            </a:pPr>
            <a:r>
              <a:rPr lang="en-US" sz="764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 </a:t>
            </a:r>
            <a:r>
              <a:rPr lang="en-US" sz="76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UserAuth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456" y="9172575"/>
            <a:ext cx="16494844" cy="169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details entered are </a:t>
            </a: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cross-checked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from firebase cloud storage.</a:t>
            </a: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8DED3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765</Words>
  <Application>Microsoft Office PowerPoint</Application>
  <PresentationFormat>Custom</PresentationFormat>
  <Paragraphs>154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Poppins</vt:lpstr>
      <vt:lpstr>Canva Sans</vt:lpstr>
      <vt:lpstr>Poppins Bold</vt:lpstr>
      <vt:lpstr>Arial</vt:lpstr>
      <vt:lpstr>Poppins Bold Italics</vt:lpstr>
      <vt:lpstr>Calibri</vt:lpstr>
      <vt:lpstr>Poppins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W# Presentation - Manipal Hackathon 2024</dc:title>
  <cp:lastModifiedBy>Yashvardhan Singh - 123108756 - MITMPL</cp:lastModifiedBy>
  <cp:revision>2</cp:revision>
  <dcterms:created xsi:type="dcterms:W3CDTF">2006-08-16T00:00:00Z</dcterms:created>
  <dcterms:modified xsi:type="dcterms:W3CDTF">2024-10-17T18:39:59Z</dcterms:modified>
  <dc:identifier>DAGTDMFRgUc</dc:identifier>
</cp:coreProperties>
</file>